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12" r:id="rId2"/>
    <p:sldId id="306" r:id="rId3"/>
    <p:sldId id="320" r:id="rId4"/>
    <p:sldId id="318" r:id="rId5"/>
    <p:sldId id="296" r:id="rId6"/>
    <p:sldId id="307" r:id="rId7"/>
    <p:sldId id="274" r:id="rId8"/>
    <p:sldId id="271" r:id="rId9"/>
    <p:sldId id="277" r:id="rId10"/>
    <p:sldId id="281" r:id="rId11"/>
    <p:sldId id="302" r:id="rId12"/>
    <p:sldId id="305" r:id="rId13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92" autoAdjust="0"/>
    <p:restoredTop sz="86425" autoAdjust="0"/>
  </p:normalViewPr>
  <p:slideViewPr>
    <p:cSldViewPr>
      <p:cViewPr varScale="1">
        <p:scale>
          <a:sx n="92" d="100"/>
          <a:sy n="92" d="100"/>
        </p:scale>
        <p:origin x="-17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8" y="74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094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Финансовое обеспечение выполнения муниципального задания СДК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865.9</c:v>
                </c:pt>
                <c:pt idx="1">
                  <c:v>789.8</c:v>
                </c:pt>
                <c:pt idx="2">
                  <c:v>789.9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Финансовое обеспечение выполнения муниципального задания библиотеки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389.7</c:v>
                </c:pt>
                <c:pt idx="1">
                  <c:v>318.5</c:v>
                </c:pt>
                <c:pt idx="2">
                  <c:v>318.5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Мероприятия в сфере культуры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14.7</c:v>
                </c:pt>
                <c:pt idx="1">
                  <c:v>14.7</c:v>
                </c:pt>
                <c:pt idx="2">
                  <c:v>14.7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8754130896943808E-2"/>
                  <c:y val="-9.445672097170596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2</a:t>
                    </a:r>
                    <a:r>
                      <a:rPr lang="ru-RU" dirty="0" smtClean="0"/>
                      <a:t>9287,8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14168508145755898"/>
                </c:manualLayout>
              </c:layout>
              <c:tx>
                <c:rich>
                  <a:bodyPr/>
                  <a:lstStyle/>
                  <a:p>
                    <a:r>
                      <a:rPr lang="ru-RU" b="1" smtClean="0"/>
                      <a:t>1</a:t>
                    </a:r>
                    <a:r>
                      <a:rPr lang="ru-RU" smtClean="0"/>
                      <a:t>7022,5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9679301169926662E-3"/>
                  <c:y val="-0.13643748584801998"/>
                </c:manualLayout>
              </c:layout>
              <c:tx>
                <c:rich>
                  <a:bodyPr/>
                  <a:lstStyle/>
                  <a:p>
                    <a:r>
                      <a:rPr lang="ru-RU" b="1" smtClean="0"/>
                      <a:t>1</a:t>
                    </a:r>
                    <a:r>
                      <a:rPr lang="ru-RU" smtClean="0"/>
                      <a:t>6029,6</a:t>
                    </a:r>
                  </a:p>
                  <a:p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8471552"/>
        <c:axId val="91571712"/>
      </c:barChart>
      <c:catAx>
        <c:axId val="584715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1571712"/>
        <c:crosses val="autoZero"/>
        <c:auto val="1"/>
        <c:lblAlgn val="ctr"/>
        <c:lblOffset val="100"/>
        <c:noMultiLvlLbl val="0"/>
      </c:catAx>
      <c:valAx>
        <c:axId val="91571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8471552"/>
        <c:crosses val="autoZero"/>
        <c:crossBetween val="between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6479166666666667"/>
          <c:y val="9.590931328393705E-2"/>
          <c:w val="0.35208333333333336"/>
          <c:h val="0.88951910537998358"/>
        </c:manualLayout>
      </c:layout>
      <c:overlay val="0"/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Физическая культура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50.6</c:v>
                </c:pt>
                <c:pt idx="1">
                  <c:v>50.6</c:v>
                </c:pt>
                <c:pt idx="2">
                  <c:v>50.6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881088"/>
        <c:axId val="135883392"/>
      </c:barChart>
      <c:catAx>
        <c:axId val="135881088"/>
        <c:scaling>
          <c:orientation val="minMax"/>
        </c:scaling>
        <c:delete val="0"/>
        <c:axPos val="b"/>
        <c:majorTickMark val="out"/>
        <c:minorTickMark val="none"/>
        <c:tickLblPos val="nextTo"/>
        <c:crossAx val="135883392"/>
        <c:crosses val="autoZero"/>
        <c:auto val="1"/>
        <c:lblAlgn val="ctr"/>
        <c:lblOffset val="100"/>
        <c:noMultiLvlLbl val="0"/>
      </c:catAx>
      <c:valAx>
        <c:axId val="135883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58810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395E-2"/>
                  <c:y val="-0.318750000000000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7500000000000006E-2"/>
                  <c:y val="-0.35625000000000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6249999999999946E-2"/>
                  <c:y val="-0.381250000000000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580.79999999999995</c:v>
                </c:pt>
                <c:pt idx="1">
                  <c:v>743.5</c:v>
                </c:pt>
                <c:pt idx="2">
                  <c:v>640.9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353024"/>
        <c:axId val="42354560"/>
        <c:axId val="0"/>
      </c:bar3DChart>
      <c:catAx>
        <c:axId val="42353024"/>
        <c:scaling>
          <c:orientation val="minMax"/>
        </c:scaling>
        <c:delete val="0"/>
        <c:axPos val="b"/>
        <c:majorTickMark val="out"/>
        <c:minorTickMark val="none"/>
        <c:tickLblPos val="nextTo"/>
        <c:crossAx val="42354560"/>
        <c:crosses val="autoZero"/>
        <c:auto val="1"/>
        <c:lblAlgn val="ctr"/>
        <c:lblOffset val="100"/>
        <c:noMultiLvlLbl val="0"/>
      </c:catAx>
      <c:valAx>
        <c:axId val="42354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3530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0.70292</cdr:x>
      <cdr:y>0</cdr:y>
    </cdr:from>
    <cdr:to>
      <cdr:x>1</cdr:x>
      <cdr:y>0.34483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314640" y="0"/>
          <a:ext cx="2246199" cy="1440160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61C8C-76C3-4A11-B668-F009293FE6C1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9ED8D-D43E-4ADF-9E29-2658467E66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301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9ECBC1-A18A-4B7E-BC68-E58AEC5080CF}" type="datetimeFigureOut">
              <a:rPr lang="ru-RU" smtClean="0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B65278-F730-4019-BEAC-F740CAD2EE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C5D282-27E3-4C07-BC66-9F53C9132758}" type="datetimeFigureOut">
              <a:rPr lang="ru-RU" smtClean="0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85C8F-A651-4355-8574-C4510AC582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8DE458-85FE-478B-9645-3B8B27AF3753}" type="datetimeFigureOut">
              <a:rPr lang="ru-RU" smtClean="0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FD9E9-7227-41C3-8FE8-32F583197C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E6E8CB-9545-4BFD-BDC9-A81EEA16112B}" type="datetimeFigureOut">
              <a:rPr lang="ru-RU" smtClean="0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BD1FA-041B-4175-8CFF-6DA506BEAF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50F99A-75DE-4AA4-AE6F-2B5874D743BE}" type="datetimeFigureOut">
              <a:rPr lang="ru-RU" smtClean="0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BD21D9-2FBE-451B-B38E-C2E8F662D7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9F1A4B-00AC-4A78-BF1D-84B8B1746E23}" type="datetimeFigureOut">
              <a:rPr lang="ru-RU" smtClean="0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6FE9A-62BE-4550-AAD3-11F377052B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3C2A5D-EBA9-4374-A00C-3D3B7D585128}" type="datetimeFigureOut">
              <a:rPr lang="ru-RU" smtClean="0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6DEEF-865F-433F-ADF0-137CBB3104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B4EF93-7470-4E70-AB5A-3AB2D23C49FC}" type="datetimeFigureOut">
              <a:rPr lang="ru-RU" smtClean="0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E2556-E957-4939-87E7-6C6F54827B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78004-ED0A-4241-A707-5C79A8532D9F}" type="datetimeFigureOut">
              <a:rPr lang="ru-RU" smtClean="0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6E53B-1389-4C4A-9EBA-214D32488A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06EE5D-5200-4AB1-A70D-3EFA14AF2613}" type="datetimeFigureOut">
              <a:rPr lang="ru-RU" smtClean="0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37D47-B353-46EB-BC2E-84B6DD945E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F953DF-D77B-47B8-BE69-678B4A2AA97D}" type="datetimeFigureOut">
              <a:rPr lang="ru-RU" smtClean="0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8908A-F6C4-4CD9-B44F-C0E210C18D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E965E5-BD32-451E-9992-FAD2DA9DC2D1}" type="datetimeFigureOut">
              <a:rPr lang="ru-RU" smtClean="0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6AA1B88-AC35-4767-A4B6-9DA86B037B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chart" Target="../charts/chart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oleObject" Target="../embeddings/_____Microsoft_Excel_97-20033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_____Microsoft_Excel_97-20031.xls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_____Microsoft_Excel_97-20032.xls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50825" y="260350"/>
            <a:ext cx="8569325" cy="7921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>
                <a:solidFill>
                  <a:srgbClr val="558ED5"/>
                </a:solidFill>
              </a:rPr>
              <a:t>Бюджет </a:t>
            </a:r>
            <a:r>
              <a:rPr lang="ru-RU" sz="2400" b="1" dirty="0" smtClean="0">
                <a:solidFill>
                  <a:srgbClr val="558ED5"/>
                </a:solidFill>
              </a:rPr>
              <a:t/>
            </a:r>
            <a:br>
              <a:rPr lang="ru-RU" sz="2400" b="1" dirty="0" smtClean="0">
                <a:solidFill>
                  <a:srgbClr val="558ED5"/>
                </a:solidFill>
              </a:rPr>
            </a:br>
            <a:r>
              <a:rPr lang="ru-RU" sz="2400" b="1" dirty="0" smtClean="0">
                <a:solidFill>
                  <a:srgbClr val="558ED5"/>
                </a:solidFill>
              </a:rPr>
              <a:t>на 201</a:t>
            </a:r>
            <a:r>
              <a:rPr lang="en-US" sz="2400" b="1" dirty="0" smtClean="0">
                <a:solidFill>
                  <a:srgbClr val="558ED5"/>
                </a:solidFill>
              </a:rPr>
              <a:t>5</a:t>
            </a:r>
            <a:r>
              <a:rPr lang="ru-RU" sz="2400" b="1" dirty="0" smtClean="0">
                <a:solidFill>
                  <a:srgbClr val="558ED5"/>
                </a:solidFill>
              </a:rPr>
              <a:t> год и плановый период 201</a:t>
            </a:r>
            <a:r>
              <a:rPr lang="en-US" sz="2400" b="1" dirty="0" smtClean="0">
                <a:solidFill>
                  <a:srgbClr val="558ED5"/>
                </a:solidFill>
              </a:rPr>
              <a:t>6</a:t>
            </a:r>
            <a:r>
              <a:rPr lang="ru-RU" sz="2400" b="1" dirty="0" smtClean="0">
                <a:solidFill>
                  <a:srgbClr val="558ED5"/>
                </a:solidFill>
              </a:rPr>
              <a:t> и 201</a:t>
            </a:r>
            <a:r>
              <a:rPr lang="en-US" sz="2400" b="1" dirty="0" smtClean="0">
                <a:solidFill>
                  <a:srgbClr val="558ED5"/>
                </a:solidFill>
              </a:rPr>
              <a:t>7</a:t>
            </a:r>
            <a:r>
              <a:rPr lang="ru-RU" sz="2400" b="1" dirty="0" smtClean="0">
                <a:solidFill>
                  <a:srgbClr val="558ED5"/>
                </a:solidFill>
              </a:rPr>
              <a:t> годов направлен на решение следующих ключевых задач</a:t>
            </a:r>
          </a:p>
        </p:txBody>
      </p:sp>
      <p:sp>
        <p:nvSpPr>
          <p:cNvPr id="2867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07950" y="1052513"/>
            <a:ext cx="8856663" cy="5545137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323528" y="1196752"/>
            <a:ext cx="8353425" cy="719137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Обеспечение сбалансированности местных бюджетов</a:t>
            </a:r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323528" y="2060848"/>
            <a:ext cx="8424863" cy="1008063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Повышение объективности и качества бюджетного планирования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323528" y="3284984"/>
            <a:ext cx="8496300" cy="1368425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Обеспечению в полной мере </a:t>
            </a:r>
            <a:r>
              <a:rPr lang="ru-RU" dirty="0" err="1"/>
              <a:t>приоритизации</a:t>
            </a:r>
            <a:r>
              <a:rPr lang="ru-RU"/>
              <a:t> структуры бюджетных</a:t>
            </a:r>
          </a:p>
          <a:p>
            <a:pPr algn="ctr"/>
            <a:r>
              <a:rPr lang="ru-RU"/>
              <a:t> расходов в целях увеличения доли средств, направляемых на </a:t>
            </a:r>
          </a:p>
          <a:p>
            <a:pPr algn="ctr"/>
            <a:r>
              <a:rPr lang="ru-RU"/>
              <a:t>развитие человеческого капитала и инфраструктуры </a:t>
            </a:r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251520" y="4869160"/>
            <a:ext cx="8569325" cy="158432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Повышению эффективности распределения бюджетных средств в целях </a:t>
            </a:r>
            <a:endParaRPr lang="en-US"/>
          </a:p>
          <a:p>
            <a:pPr algn="ctr"/>
            <a:r>
              <a:rPr lang="ru-RU"/>
              <a:t>возможности совершения бюджетного маневра, ответственного подхода к </a:t>
            </a:r>
            <a:endParaRPr lang="en-US"/>
          </a:p>
          <a:p>
            <a:pPr algn="ctr"/>
            <a:r>
              <a:rPr lang="ru-RU"/>
              <a:t>принятию</a:t>
            </a:r>
            <a:r>
              <a:rPr lang="en-US"/>
              <a:t> </a:t>
            </a:r>
            <a:r>
              <a:rPr lang="ru-RU"/>
              <a:t>новых расходных обязательств с учетом их </a:t>
            </a:r>
          </a:p>
          <a:p>
            <a:pPr algn="ctr"/>
            <a:r>
              <a:rPr lang="ru-RU"/>
              <a:t>социально - экономической значимости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150" y="333375"/>
            <a:ext cx="6789738" cy="100739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Культура и кинематография</a:t>
            </a:r>
            <a:endParaRPr lang="ru-RU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1987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5129285"/>
              </p:ext>
            </p:extLst>
          </p:nvPr>
        </p:nvGraphicFramePr>
        <p:xfrm>
          <a:off x="179388" y="1557338"/>
          <a:ext cx="9113837" cy="488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6" name="Лист" r:id="rId4" imgW="9115275" imgH="4886325" progId="Excel.Sheet.8">
                  <p:embed/>
                </p:oleObj>
              </mc:Choice>
              <mc:Fallback>
                <p:oleObj name="Лист" r:id="rId4" imgW="9115275" imgH="4886325" progId="Excel.Shee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557338"/>
                        <a:ext cx="9113837" cy="488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89" name="Picture 5" descr="http://im1-tub-ru.yandex.net/i?id=3dfa4eef8ec2d4f7d07b176401875b72-142-144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237624"/>
            <a:ext cx="1944216" cy="1462536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847447029"/>
              </p:ext>
            </p:extLst>
          </p:nvPr>
        </p:nvGraphicFramePr>
        <p:xfrm>
          <a:off x="323528" y="1412776"/>
          <a:ext cx="8496944" cy="48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4" name="Picture 4" descr="http://im3-tub-ru.yandex.net/i?id=a599b4f790b77ba67a2174d607a32bb6-80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5505821"/>
            <a:ext cx="1728191" cy="1152128"/>
          </a:xfrm>
          <a:prstGeom prst="rect">
            <a:avLst/>
          </a:prstGeom>
          <a:noFill/>
        </p:spPr>
      </p:pic>
      <p:pic>
        <p:nvPicPr>
          <p:cNvPr id="66562" name="Picture 2" descr="http://im2-tub-ru.yandex.net/i?id=f9c7678ecad629ae8139d82350b2c5ad-01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42646"/>
            <a:ext cx="2016224" cy="12421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СТРУКТУРА РАСХОДОВ БЮДЖЕТА НА ФИЗИЧЕСКУЮ КУЛЬТУРУ И СПОРТ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133561304"/>
              </p:ext>
            </p:extLst>
          </p:nvPr>
        </p:nvGraphicFramePr>
        <p:xfrm>
          <a:off x="1115616" y="1628800"/>
          <a:ext cx="756084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66566" name="Picture 6" descr="http://im2-tub-ru.yandex.net/i?id=f4f10c252e2a9dba5110a8535a3bf021-110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5229200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Дорожный фонд Пролетарского сельского поселения</a:t>
            </a:r>
            <a:endParaRPr lang="ru-RU" b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71014583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9634" name="Picture 2" descr="http://im0-tub-ru.yandex.net/i?id=113fce0e011ca126fbbdbc5759476d7e-129-144&amp;n=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373216"/>
            <a:ext cx="1847850" cy="1238250"/>
          </a:xfrm>
          <a:prstGeom prst="rect">
            <a:avLst/>
          </a:prstGeom>
          <a:noFill/>
        </p:spPr>
      </p:pic>
      <p:pic>
        <p:nvPicPr>
          <p:cNvPr id="69636" name="Picture 4" descr="http://im1-tub-ru.yandex.net/i?id=fff4a7d3707db2e326deb8895e23c5c4-48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5086" y="5301208"/>
            <a:ext cx="1755803" cy="12847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2411760" y="404664"/>
            <a:ext cx="4392488" cy="2448272"/>
          </a:xfrm>
          <a:prstGeom prst="down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Основные направления бюджетной и налоговой политики Пролетарского сельского поселения Орловского района на 2015-2017 годы (Постановление Администрации Пролетарского сельского поселения от 17.09.2014  №118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0" y="2492896"/>
            <a:ext cx="3275856" cy="3312368"/>
          </a:xfrm>
          <a:prstGeom prst="rightArrow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Прогноз социально-экономического развития Пролетарского сельского поселения на 2015-2017 годы </a:t>
            </a:r>
            <a:endParaRPr lang="ru-RU" b="1" dirty="0"/>
          </a:p>
        </p:txBody>
      </p:sp>
      <p:sp>
        <p:nvSpPr>
          <p:cNvPr id="4" name="Выноска со стрелкой влево 3"/>
          <p:cNvSpPr/>
          <p:nvPr/>
        </p:nvSpPr>
        <p:spPr>
          <a:xfrm>
            <a:off x="6047656" y="2708920"/>
            <a:ext cx="3096344" cy="3384376"/>
          </a:xfrm>
          <a:prstGeom prst="leftArrow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Муниципальные программы Пролетарского сельского поселения Орловского района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3203848" y="2924944"/>
            <a:ext cx="2880320" cy="3528392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Основа формирования проекта бюджета Пролетарского сельского поселения Орловского района на 2015 год и на плановый период 2016-2017 годов</a:t>
            </a:r>
            <a:endParaRPr lang="ru-RU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50825" y="260350"/>
            <a:ext cx="8569325" cy="792163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558ED5"/>
                </a:solidFill>
                <a:latin typeface="Arial" charset="0"/>
              </a:rPr>
              <a:t>Основные параметры бюджета Пролетарского сельского поселения Орловского района на 2015 год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07950" y="908050"/>
            <a:ext cx="8748713" cy="5689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395288" y="1557338"/>
            <a:ext cx="3598862" cy="503237"/>
          </a:xfrm>
          <a:prstGeom prst="rect">
            <a:avLst/>
          </a:prstGeom>
          <a:solidFill>
            <a:srgbClr val="FF00FF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dirty="0"/>
              <a:t>Налог на доходы</a:t>
            </a:r>
            <a:r>
              <a:rPr lang="en-US" sz="1400" dirty="0"/>
              <a:t> </a:t>
            </a:r>
            <a:r>
              <a:rPr lang="ru-RU" sz="1400" dirty="0"/>
              <a:t>физических лиц</a:t>
            </a:r>
          </a:p>
          <a:p>
            <a:pPr algn="ctr"/>
            <a:r>
              <a:rPr lang="ru-RU" sz="1400" dirty="0" smtClean="0"/>
              <a:t>528,2</a:t>
            </a:r>
            <a:endParaRPr lang="ru-RU" sz="1400" dirty="0"/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395288" y="2133600"/>
            <a:ext cx="3598862" cy="503238"/>
          </a:xfrm>
          <a:prstGeom prst="rect">
            <a:avLst/>
          </a:prstGeom>
          <a:solidFill>
            <a:srgbClr val="00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dirty="0"/>
              <a:t>Акцизы </a:t>
            </a:r>
          </a:p>
          <a:p>
            <a:pPr algn="ctr"/>
            <a:r>
              <a:rPr lang="ru-RU" sz="1400" dirty="0" smtClean="0"/>
              <a:t>580,8</a:t>
            </a:r>
            <a:endParaRPr lang="ru-RU" sz="1400" dirty="0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395288" y="2708275"/>
            <a:ext cx="3672656" cy="649288"/>
          </a:xfrm>
          <a:prstGeom prst="rect">
            <a:avLst/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dirty="0" smtClean="0"/>
              <a:t>Налог, взимаемый в связи с применением</a:t>
            </a:r>
          </a:p>
          <a:p>
            <a:pPr algn="ctr"/>
            <a:r>
              <a:rPr lang="ru-RU" sz="1400" dirty="0" smtClean="0"/>
              <a:t> упрощенной системы налогообложения</a:t>
            </a:r>
          </a:p>
          <a:p>
            <a:pPr algn="ctr"/>
            <a:r>
              <a:rPr lang="ru-RU" sz="1400" dirty="0" smtClean="0"/>
              <a:t> 0,1</a:t>
            </a:r>
            <a:endParaRPr lang="ru-RU" sz="1400" dirty="0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395288" y="3357563"/>
            <a:ext cx="3600450" cy="504825"/>
          </a:xfrm>
          <a:prstGeom prst="rect">
            <a:avLst/>
          </a:prstGeom>
          <a:solidFill>
            <a:srgbClr val="CC99FF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dirty="0"/>
              <a:t>Единый сельскохозяйственный налог</a:t>
            </a:r>
          </a:p>
          <a:p>
            <a:pPr algn="ctr"/>
            <a:r>
              <a:rPr lang="ru-RU" sz="1400" dirty="0" smtClean="0"/>
              <a:t>271,7</a:t>
            </a:r>
            <a:endParaRPr lang="ru-RU" sz="1400" dirty="0"/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755650" y="1052513"/>
            <a:ext cx="20875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hlink"/>
                </a:solidFill>
              </a:rPr>
              <a:t>Доходы бюджета </a:t>
            </a:r>
          </a:p>
          <a:p>
            <a:pPr algn="ctr"/>
            <a:r>
              <a:rPr lang="ru-RU" sz="1200" dirty="0" smtClean="0">
                <a:solidFill>
                  <a:schemeClr val="hlink"/>
                </a:solidFill>
              </a:rPr>
              <a:t>7113,5</a:t>
            </a:r>
            <a:endParaRPr lang="ru-RU" sz="1400" dirty="0"/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6011863" y="1052513"/>
            <a:ext cx="1944687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hlink"/>
                </a:solidFill>
              </a:rPr>
              <a:t>Расходы бюджета</a:t>
            </a:r>
          </a:p>
          <a:p>
            <a:pPr algn="ctr"/>
            <a:r>
              <a:rPr lang="ru-RU" sz="1200" dirty="0" smtClean="0">
                <a:solidFill>
                  <a:schemeClr val="hlink"/>
                </a:solidFill>
              </a:rPr>
              <a:t>7113,5</a:t>
            </a:r>
            <a:endParaRPr lang="ru-RU" sz="1200" dirty="0">
              <a:solidFill>
                <a:schemeClr val="hlink"/>
              </a:solidFill>
            </a:endParaRPr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5076825" y="1557338"/>
            <a:ext cx="3598863" cy="53975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dirty="0" smtClean="0"/>
              <a:t>Общегосударственные расходы</a:t>
            </a:r>
          </a:p>
          <a:p>
            <a:pPr algn="ctr"/>
            <a:r>
              <a:rPr lang="ru-RU" sz="1400" dirty="0" smtClean="0"/>
              <a:t>3937,8</a:t>
            </a:r>
            <a:endParaRPr lang="ru-RU" sz="1400" dirty="0"/>
          </a:p>
        </p:txBody>
      </p:sp>
      <p:sp>
        <p:nvSpPr>
          <p:cNvPr id="14346" name="Rectangle 11"/>
          <p:cNvSpPr>
            <a:spLocks noChangeArrowheads="1"/>
          </p:cNvSpPr>
          <p:nvPr/>
        </p:nvSpPr>
        <p:spPr bwMode="auto">
          <a:xfrm>
            <a:off x="5076825" y="2276475"/>
            <a:ext cx="3598863" cy="539750"/>
          </a:xfrm>
          <a:prstGeom prst="rect">
            <a:avLst/>
          </a:prstGeom>
          <a:solidFill>
            <a:srgbClr val="808000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dirty="0" smtClean="0"/>
              <a:t>Мобилизационная и вневойсковая</a:t>
            </a:r>
          </a:p>
          <a:p>
            <a:pPr algn="ctr"/>
            <a:r>
              <a:rPr lang="ru-RU" sz="1400" dirty="0" smtClean="0"/>
              <a:t> подготовка</a:t>
            </a:r>
          </a:p>
          <a:p>
            <a:pPr algn="ctr"/>
            <a:r>
              <a:rPr lang="ru-RU" sz="1400" dirty="0" smtClean="0"/>
              <a:t>65,9</a:t>
            </a:r>
            <a:endParaRPr lang="ru-RU" sz="1400" dirty="0"/>
          </a:p>
        </p:txBody>
      </p:sp>
      <p:sp>
        <p:nvSpPr>
          <p:cNvPr id="14347" name="Rectangle 12"/>
          <p:cNvSpPr>
            <a:spLocks noChangeArrowheads="1"/>
          </p:cNvSpPr>
          <p:nvPr/>
        </p:nvSpPr>
        <p:spPr bwMode="auto">
          <a:xfrm>
            <a:off x="5076825" y="2997200"/>
            <a:ext cx="3598863" cy="539750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dirty="0" smtClean="0"/>
              <a:t>Национальная безопасность</a:t>
            </a:r>
          </a:p>
          <a:p>
            <a:pPr algn="ctr"/>
            <a:r>
              <a:rPr lang="ru-RU" sz="1400" dirty="0" smtClean="0"/>
              <a:t>97,8</a:t>
            </a:r>
            <a:endParaRPr lang="ru-RU" sz="1400" dirty="0"/>
          </a:p>
        </p:txBody>
      </p:sp>
      <p:sp>
        <p:nvSpPr>
          <p:cNvPr id="14348" name="Rectangle 13"/>
          <p:cNvSpPr>
            <a:spLocks noChangeArrowheads="1"/>
          </p:cNvSpPr>
          <p:nvPr/>
        </p:nvSpPr>
        <p:spPr bwMode="auto">
          <a:xfrm>
            <a:off x="5076825" y="3716338"/>
            <a:ext cx="3598863" cy="539750"/>
          </a:xfrm>
          <a:prstGeom prst="rect">
            <a:avLst/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dirty="0"/>
              <a:t>Жилищно – коммунальное</a:t>
            </a:r>
            <a:r>
              <a:rPr lang="en-US" sz="1400" dirty="0"/>
              <a:t> </a:t>
            </a:r>
            <a:r>
              <a:rPr lang="ru-RU" sz="1400" dirty="0"/>
              <a:t>хозяйство</a:t>
            </a:r>
          </a:p>
          <a:p>
            <a:pPr algn="ctr"/>
            <a:r>
              <a:rPr lang="ru-RU" sz="1400" dirty="0" smtClean="0"/>
              <a:t>1064,2</a:t>
            </a:r>
            <a:endParaRPr lang="ru-RU" sz="1400" dirty="0"/>
          </a:p>
        </p:txBody>
      </p:sp>
      <p:sp>
        <p:nvSpPr>
          <p:cNvPr id="14349" name="Rectangle 14"/>
          <p:cNvSpPr>
            <a:spLocks noChangeArrowheads="1"/>
          </p:cNvSpPr>
          <p:nvPr/>
        </p:nvSpPr>
        <p:spPr bwMode="auto">
          <a:xfrm>
            <a:off x="5076825" y="4437063"/>
            <a:ext cx="3598863" cy="539750"/>
          </a:xfrm>
          <a:prstGeom prst="rect">
            <a:avLst/>
          </a:prstGeom>
          <a:solidFill>
            <a:srgbClr val="CCFFFF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dirty="0"/>
              <a:t>Дорожный фонд</a:t>
            </a:r>
          </a:p>
          <a:p>
            <a:pPr algn="ctr"/>
            <a:r>
              <a:rPr lang="ru-RU" sz="1400" dirty="0" smtClean="0"/>
              <a:t>580,8</a:t>
            </a:r>
            <a:endParaRPr lang="ru-RU" sz="1400" dirty="0"/>
          </a:p>
        </p:txBody>
      </p:sp>
      <p:sp>
        <p:nvSpPr>
          <p:cNvPr id="14350" name="Rectangle 15"/>
          <p:cNvSpPr>
            <a:spLocks noChangeArrowheads="1"/>
          </p:cNvSpPr>
          <p:nvPr/>
        </p:nvSpPr>
        <p:spPr bwMode="auto">
          <a:xfrm>
            <a:off x="5076825" y="5157788"/>
            <a:ext cx="3598863" cy="539750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dirty="0" smtClean="0"/>
              <a:t>Культура и туризм</a:t>
            </a:r>
          </a:p>
          <a:p>
            <a:pPr algn="ctr"/>
            <a:r>
              <a:rPr lang="ru-RU" sz="1400" dirty="0" smtClean="0"/>
              <a:t>1269,9</a:t>
            </a:r>
            <a:endParaRPr lang="ru-RU" sz="1400" dirty="0"/>
          </a:p>
        </p:txBody>
      </p:sp>
      <p:sp>
        <p:nvSpPr>
          <p:cNvPr id="14351" name="Rectangle 16"/>
          <p:cNvSpPr>
            <a:spLocks noChangeArrowheads="1"/>
          </p:cNvSpPr>
          <p:nvPr/>
        </p:nvSpPr>
        <p:spPr bwMode="auto">
          <a:xfrm>
            <a:off x="5076825" y="5876925"/>
            <a:ext cx="3598863" cy="539750"/>
          </a:xfrm>
          <a:prstGeom prst="rect">
            <a:avLst/>
          </a:prstGeom>
          <a:solidFill>
            <a:srgbClr val="FF99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dirty="0"/>
              <a:t>Иные расходы</a:t>
            </a:r>
          </a:p>
          <a:p>
            <a:pPr algn="ctr"/>
            <a:r>
              <a:rPr lang="ru-RU" sz="1400" dirty="0" smtClean="0"/>
              <a:t>96,2</a:t>
            </a:r>
            <a:endParaRPr lang="ru-RU" sz="1400" dirty="0"/>
          </a:p>
        </p:txBody>
      </p:sp>
      <p:sp>
        <p:nvSpPr>
          <p:cNvPr id="14352" name="Rectangle 17"/>
          <p:cNvSpPr>
            <a:spLocks noChangeArrowheads="1"/>
          </p:cNvSpPr>
          <p:nvPr/>
        </p:nvSpPr>
        <p:spPr bwMode="auto">
          <a:xfrm>
            <a:off x="7740650" y="1196975"/>
            <a:ext cx="1079500" cy="2889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b="1">
                <a:solidFill>
                  <a:schemeClr val="hlink"/>
                </a:solidFill>
              </a:rPr>
              <a:t>Тыс.</a:t>
            </a:r>
            <a:r>
              <a:rPr lang="en-US" sz="1000" b="1">
                <a:solidFill>
                  <a:schemeClr val="hlink"/>
                </a:solidFill>
              </a:rPr>
              <a:t> </a:t>
            </a:r>
            <a:r>
              <a:rPr lang="ru-RU" sz="1000" b="1">
                <a:solidFill>
                  <a:schemeClr val="hlink"/>
                </a:solidFill>
              </a:rPr>
              <a:t>рублей.</a:t>
            </a:r>
          </a:p>
        </p:txBody>
      </p:sp>
      <p:sp>
        <p:nvSpPr>
          <p:cNvPr id="14353" name="Rectangle 13"/>
          <p:cNvSpPr>
            <a:spLocks noChangeArrowheads="1"/>
          </p:cNvSpPr>
          <p:nvPr/>
        </p:nvSpPr>
        <p:spPr bwMode="auto">
          <a:xfrm>
            <a:off x="395288" y="3933825"/>
            <a:ext cx="3600450" cy="574675"/>
          </a:xfrm>
          <a:prstGeom prst="rect">
            <a:avLst/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dirty="0" smtClean="0"/>
              <a:t>Налог на имущество физических лиц</a:t>
            </a:r>
          </a:p>
          <a:p>
            <a:pPr algn="ctr"/>
            <a:r>
              <a:rPr lang="ru-RU" sz="1400" dirty="0" smtClean="0"/>
              <a:t>44,5</a:t>
            </a:r>
            <a:endParaRPr lang="ru-RU" sz="1400" dirty="0"/>
          </a:p>
        </p:txBody>
      </p:sp>
      <p:sp>
        <p:nvSpPr>
          <p:cNvPr id="14354" name="Rectangle 11"/>
          <p:cNvSpPr>
            <a:spLocks noChangeArrowheads="1"/>
          </p:cNvSpPr>
          <p:nvPr/>
        </p:nvSpPr>
        <p:spPr bwMode="auto">
          <a:xfrm>
            <a:off x="395288" y="4581525"/>
            <a:ext cx="3598862" cy="576263"/>
          </a:xfrm>
          <a:prstGeom prst="rect">
            <a:avLst/>
          </a:prstGeom>
          <a:solidFill>
            <a:srgbClr val="808000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dirty="0" smtClean="0"/>
              <a:t>Земельный налог</a:t>
            </a:r>
          </a:p>
          <a:p>
            <a:pPr algn="ctr"/>
            <a:r>
              <a:rPr lang="ru-RU" sz="1400" dirty="0" smtClean="0"/>
              <a:t>1407,1</a:t>
            </a:r>
            <a:endParaRPr lang="ru-RU" sz="1400" dirty="0"/>
          </a:p>
        </p:txBody>
      </p:sp>
      <p:sp>
        <p:nvSpPr>
          <p:cNvPr id="14355" name="Rectangle 10"/>
          <p:cNvSpPr>
            <a:spLocks noChangeArrowheads="1"/>
          </p:cNvSpPr>
          <p:nvPr/>
        </p:nvSpPr>
        <p:spPr bwMode="auto">
          <a:xfrm>
            <a:off x="395288" y="5229225"/>
            <a:ext cx="3598862" cy="576263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dirty="0" smtClean="0"/>
              <a:t>Прочие налоговые и неналоговые доходы</a:t>
            </a:r>
          </a:p>
          <a:p>
            <a:pPr algn="ctr"/>
            <a:r>
              <a:rPr lang="ru-RU" sz="1400" dirty="0" smtClean="0"/>
              <a:t>22,7</a:t>
            </a:r>
            <a:endParaRPr lang="ru-RU" sz="1200" dirty="0"/>
          </a:p>
        </p:txBody>
      </p:sp>
      <p:sp>
        <p:nvSpPr>
          <p:cNvPr id="14356" name="Rectangle 15"/>
          <p:cNvSpPr>
            <a:spLocks noChangeArrowheads="1"/>
          </p:cNvSpPr>
          <p:nvPr/>
        </p:nvSpPr>
        <p:spPr bwMode="auto">
          <a:xfrm>
            <a:off x="395288" y="5876925"/>
            <a:ext cx="3598862" cy="576263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300" dirty="0"/>
              <a:t>Финансовая помощь</a:t>
            </a:r>
            <a:r>
              <a:rPr lang="en-US" sz="1300" dirty="0"/>
              <a:t> </a:t>
            </a:r>
            <a:r>
              <a:rPr lang="ru-RU" sz="1300" dirty="0"/>
              <a:t>из областного бюджета</a:t>
            </a:r>
            <a:r>
              <a:rPr lang="ru-RU" sz="1400" dirty="0"/>
              <a:t> </a:t>
            </a:r>
          </a:p>
          <a:p>
            <a:pPr algn="ctr"/>
            <a:r>
              <a:rPr lang="ru-RU" sz="1400" dirty="0" smtClean="0"/>
              <a:t>4258,4</a:t>
            </a:r>
            <a:endParaRPr 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ru-RU" sz="1800" b="1" dirty="0" smtClean="0">
                <a:solidFill>
                  <a:srgbClr val="17375E"/>
                </a:solidFill>
                <a:latin typeface="Times New Roman" pitchFamily="18" charset="0"/>
              </a:rPr>
              <a:t>Структура собственных доходов бюджета Пролетарского сельского поселения Орловского района в 2015 году</a:t>
            </a:r>
            <a:r>
              <a:rPr lang="ru-RU" sz="1800" b="1" dirty="0" smtClean="0">
                <a:latin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</a:rPr>
            </a:br>
            <a:r>
              <a:rPr lang="ru-RU" sz="2200" b="1" dirty="0" smtClean="0"/>
              <a:t>							</a:t>
            </a:r>
            <a:r>
              <a:rPr lang="ru-RU" sz="1800" dirty="0" smtClean="0">
                <a:solidFill>
                  <a:srgbClr val="17375E"/>
                </a:solidFill>
              </a:rPr>
              <a:t>(тыс.рублей)</a:t>
            </a:r>
          </a:p>
        </p:txBody>
      </p:sp>
      <p:graphicFrame>
        <p:nvGraphicFramePr>
          <p:cNvPr id="512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4018978"/>
              </p:ext>
            </p:extLst>
          </p:nvPr>
        </p:nvGraphicFramePr>
        <p:xfrm>
          <a:off x="560388" y="1773238"/>
          <a:ext cx="7473950" cy="492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2" name="Лист" r:id="rId4" imgW="8115499" imgH="5343658" progId="Excel.Sheet.8">
                  <p:embed/>
                </p:oleObj>
              </mc:Choice>
              <mc:Fallback>
                <p:oleObj name="Лист" r:id="rId4" imgW="8115499" imgH="5343658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8" y="1773238"/>
                        <a:ext cx="7473950" cy="49212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95536" y="548680"/>
            <a:ext cx="3528392" cy="237626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Реализация Указов Президента Российской Федерации от 7 мая 2012 года, от 01 июня 2012 №761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3573016"/>
            <a:ext cx="2448272" cy="295232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Бюджет </a:t>
            </a:r>
            <a:r>
              <a:rPr lang="ru-RU" dirty="0" err="1" smtClean="0">
                <a:solidFill>
                  <a:schemeClr val="tx1"/>
                </a:solidFill>
              </a:rPr>
              <a:t>развития-формирование</a:t>
            </a:r>
            <a:r>
              <a:rPr lang="ru-RU" dirty="0" smtClean="0">
                <a:solidFill>
                  <a:schemeClr val="tx1"/>
                </a:solidFill>
              </a:rPr>
              <a:t> институтов развития, вложения в инфраструктуру, муниципальная поддержка отдельных отраслей экономики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32240" y="3573016"/>
            <a:ext cx="2232248" cy="288032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Экономное расходование средств на содержание аппарата управления органов власти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64088" y="620688"/>
            <a:ext cx="3600400" cy="230425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Улучшение условий жизни и самочувствия населения Пролетарского сельского поселения, предоставление качественных государственных и муниципальных услуг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трелка влево 10"/>
          <p:cNvSpPr/>
          <p:nvPr/>
        </p:nvSpPr>
        <p:spPr>
          <a:xfrm>
            <a:off x="2627784" y="4509120"/>
            <a:ext cx="504056" cy="504056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6228184" y="4509120"/>
            <a:ext cx="504056" cy="504056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2627784" y="2924944"/>
            <a:ext cx="1152128" cy="1008112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5508104" y="2924944"/>
            <a:ext cx="1224136" cy="1008112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3059832" y="3284984"/>
            <a:ext cx="3240360" cy="3024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Приоритизация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расходов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бюджета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Пролетарского сельского поселения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Структура муниципальных программ Пролетарского сельского поселения на 2015 год</a:t>
            </a:r>
          </a:p>
        </p:txBody>
      </p:sp>
      <p:sp>
        <p:nvSpPr>
          <p:cNvPr id="3" name="Овал 2"/>
          <p:cNvSpPr/>
          <p:nvPr/>
        </p:nvSpPr>
        <p:spPr>
          <a:xfrm>
            <a:off x="251520" y="1628800"/>
            <a:ext cx="8713788" cy="522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ВСЕГО: 6147,7 </a:t>
            </a:r>
            <a:r>
              <a:rPr lang="ru-RU" dirty="0"/>
              <a:t>тыс.рублей</a:t>
            </a:r>
          </a:p>
        </p:txBody>
      </p:sp>
      <p:sp>
        <p:nvSpPr>
          <p:cNvPr id="5" name="Овал 4"/>
          <p:cNvSpPr/>
          <p:nvPr/>
        </p:nvSpPr>
        <p:spPr>
          <a:xfrm>
            <a:off x="3348038" y="1700808"/>
            <a:ext cx="3240186" cy="194468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Социальные программы </a:t>
            </a:r>
            <a:r>
              <a:rPr lang="ru-RU" dirty="0" smtClean="0"/>
              <a:t>(1367,0 тыс.рублей-22,2%)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156176" y="2780928"/>
            <a:ext cx="2592287" cy="19442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Охрана окружающей среды (56,8 </a:t>
            </a:r>
            <a:r>
              <a:rPr lang="ru-RU" sz="1600" dirty="0" err="1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–</a:t>
            </a:r>
            <a:r>
              <a:rPr lang="en-US" sz="1600" dirty="0" smtClean="0"/>
              <a:t> </a:t>
            </a:r>
            <a:r>
              <a:rPr lang="ru-RU" sz="1600" dirty="0" smtClean="0"/>
              <a:t>0,9%)</a:t>
            </a:r>
            <a:endParaRPr lang="ru-RU" sz="1600" dirty="0"/>
          </a:p>
        </p:txBody>
      </p:sp>
      <p:sp>
        <p:nvSpPr>
          <p:cNvPr id="8" name="Овал 7"/>
          <p:cNvSpPr/>
          <p:nvPr/>
        </p:nvSpPr>
        <p:spPr>
          <a:xfrm>
            <a:off x="4499992" y="4724400"/>
            <a:ext cx="3096344" cy="18732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Противодействие преступности и защита от ЧС </a:t>
            </a:r>
            <a:r>
              <a:rPr lang="ru-RU" sz="1600" dirty="0" smtClean="0"/>
              <a:t>(51,7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-0,8%)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611560" y="3907368"/>
            <a:ext cx="2952328" cy="204191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Эффективное управление муниципальными финансами (3084,0 </a:t>
            </a:r>
            <a:r>
              <a:rPr lang="ru-RU" sz="1600" dirty="0" err="1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– </a:t>
            </a:r>
            <a:endParaRPr lang="en-US" sz="16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50,3%)</a:t>
            </a:r>
            <a:endParaRPr lang="ru-RU" sz="1600" dirty="0"/>
          </a:p>
        </p:txBody>
      </p:sp>
      <p:sp>
        <p:nvSpPr>
          <p:cNvPr id="11" name="Овал 10"/>
          <p:cNvSpPr/>
          <p:nvPr/>
        </p:nvSpPr>
        <p:spPr>
          <a:xfrm>
            <a:off x="1042988" y="2060575"/>
            <a:ext cx="2305050" cy="1800225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/>
              <a:t>Инфраструк</a:t>
            </a:r>
            <a:r>
              <a:rPr lang="en-US" dirty="0" smtClean="0"/>
              <a:t>-</a:t>
            </a:r>
            <a:r>
              <a:rPr lang="ru-RU" dirty="0" err="1" smtClean="0"/>
              <a:t>турные</a:t>
            </a:r>
            <a:r>
              <a:rPr lang="ru-RU" dirty="0" smtClean="0"/>
              <a:t> </a:t>
            </a:r>
            <a:r>
              <a:rPr lang="ru-RU" sz="1600" dirty="0"/>
              <a:t>программы</a:t>
            </a:r>
            <a:r>
              <a:rPr lang="ru-RU" dirty="0"/>
              <a:t> </a:t>
            </a:r>
            <a:r>
              <a:rPr lang="ru-RU" dirty="0" smtClean="0"/>
              <a:t>(1588,2 </a:t>
            </a:r>
            <a:r>
              <a:rPr lang="ru-RU" dirty="0" err="1" smtClean="0"/>
              <a:t>тыс.рублей</a:t>
            </a:r>
            <a:r>
              <a:rPr lang="en-US" dirty="0" smtClean="0"/>
              <a:t> </a:t>
            </a:r>
            <a:r>
              <a:rPr lang="ru-RU" dirty="0" smtClean="0"/>
              <a:t>-25,8 %)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0978" y="27075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Расходы бюджета Пролетарского сельского поселения Орловского района, формируемые в рамках муниципальных программ Пролетарского сельского поселения и непрограммные расходы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12000" y="1844675"/>
            <a:ext cx="2520950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6147,7 тыс.рублей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635375" y="1844675"/>
            <a:ext cx="2520950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5728,0 </a:t>
            </a:r>
            <a:r>
              <a:rPr lang="ru-RU" dirty="0"/>
              <a:t>тыс.рублей</a:t>
            </a:r>
          </a:p>
        </p:txBody>
      </p:sp>
      <p:sp>
        <p:nvSpPr>
          <p:cNvPr id="5" name="Овал 4"/>
          <p:cNvSpPr/>
          <p:nvPr/>
        </p:nvSpPr>
        <p:spPr>
          <a:xfrm>
            <a:off x="6516688" y="1844675"/>
            <a:ext cx="2376487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5500,2тыс.рублей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835150" y="3716338"/>
            <a:ext cx="1512888" cy="86518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985,8 </a:t>
            </a:r>
            <a:r>
              <a:rPr lang="ru-RU" sz="1600" dirty="0" err="1"/>
              <a:t>тыс.руб</a:t>
            </a:r>
            <a:r>
              <a:rPr lang="en-US" sz="1600" dirty="0"/>
              <a:t>.</a:t>
            </a:r>
            <a:endParaRPr lang="ru-RU" sz="1600" dirty="0"/>
          </a:p>
        </p:txBody>
      </p:sp>
      <p:sp>
        <p:nvSpPr>
          <p:cNvPr id="8" name="Овал 7"/>
          <p:cNvSpPr/>
          <p:nvPr/>
        </p:nvSpPr>
        <p:spPr>
          <a:xfrm>
            <a:off x="4932363" y="3789363"/>
            <a:ext cx="1584325" cy="863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1244,3тыс.руб</a:t>
            </a:r>
            <a:r>
              <a:rPr lang="en-US" sz="1600" dirty="0"/>
              <a:t>.</a:t>
            </a:r>
            <a:endParaRPr lang="ru-RU" sz="1600" dirty="0"/>
          </a:p>
        </p:txBody>
      </p:sp>
      <p:sp>
        <p:nvSpPr>
          <p:cNvPr id="9" name="Овал 8"/>
          <p:cNvSpPr/>
          <p:nvPr/>
        </p:nvSpPr>
        <p:spPr>
          <a:xfrm>
            <a:off x="7596188" y="3789363"/>
            <a:ext cx="1439862" cy="79216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1263,7тыс.руб</a:t>
            </a:r>
            <a:r>
              <a:rPr lang="en-US" sz="1600" dirty="0"/>
              <a:t>.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395288" y="5300663"/>
            <a:ext cx="504825" cy="431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5288" y="6165850"/>
            <a:ext cx="431800" cy="431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826" name="TextBox 11"/>
          <p:cNvSpPr txBox="1">
            <a:spLocks noChangeArrowheads="1"/>
          </p:cNvSpPr>
          <p:nvPr/>
        </p:nvSpPr>
        <p:spPr bwMode="auto">
          <a:xfrm>
            <a:off x="1403350" y="1412875"/>
            <a:ext cx="720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201</a:t>
            </a:r>
            <a:r>
              <a:rPr lang="ru-RU" b="1" dirty="0" smtClean="0">
                <a:latin typeface="Calibri" pitchFamily="34" charset="0"/>
              </a:rPr>
              <a:t>5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7" name="TextBox 12"/>
          <p:cNvSpPr txBox="1">
            <a:spLocks noChangeArrowheads="1"/>
          </p:cNvSpPr>
          <p:nvPr/>
        </p:nvSpPr>
        <p:spPr bwMode="auto">
          <a:xfrm>
            <a:off x="4500563" y="1412875"/>
            <a:ext cx="7191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201</a:t>
            </a:r>
            <a:r>
              <a:rPr lang="ru-RU" b="1" dirty="0" smtClean="0">
                <a:latin typeface="Calibri" pitchFamily="34" charset="0"/>
              </a:rPr>
              <a:t>6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8" name="TextBox 13"/>
          <p:cNvSpPr txBox="1">
            <a:spLocks noChangeArrowheads="1"/>
          </p:cNvSpPr>
          <p:nvPr/>
        </p:nvSpPr>
        <p:spPr bwMode="auto">
          <a:xfrm>
            <a:off x="7308850" y="1412875"/>
            <a:ext cx="719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201</a:t>
            </a:r>
            <a:r>
              <a:rPr lang="ru-RU" b="1" dirty="0" smtClean="0">
                <a:latin typeface="Calibri" pitchFamily="34" charset="0"/>
              </a:rPr>
              <a:t>7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9" name="TextBox 16"/>
          <p:cNvSpPr txBox="1">
            <a:spLocks noChangeArrowheads="1"/>
          </p:cNvSpPr>
          <p:nvPr/>
        </p:nvSpPr>
        <p:spPr bwMode="auto">
          <a:xfrm>
            <a:off x="1258888" y="6092825"/>
            <a:ext cx="77776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alibri" pitchFamily="34" charset="0"/>
              </a:rPr>
              <a:t>- </a:t>
            </a:r>
            <a:r>
              <a:rPr lang="ru-RU" dirty="0" smtClean="0">
                <a:latin typeface="Calibri" pitchFamily="34" charset="0"/>
              </a:rPr>
              <a:t>непрограммные расходы бюджета Пролетарского сельского поселения Орловского района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34830" name="TextBox 17"/>
          <p:cNvSpPr txBox="1">
            <a:spLocks noChangeArrowheads="1"/>
          </p:cNvSpPr>
          <p:nvPr/>
        </p:nvSpPr>
        <p:spPr bwMode="auto">
          <a:xfrm>
            <a:off x="1258888" y="5300663"/>
            <a:ext cx="727392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- </a:t>
            </a:r>
            <a:r>
              <a:rPr lang="ru-RU" dirty="0" smtClean="0">
                <a:latin typeface="Calibri" pitchFamily="34" charset="0"/>
              </a:rPr>
              <a:t>расходы бюджета Пролетарского сельского поселения Орловского района, формируемые в рамках муниципальных программ Пролетарского сельского поселения</a:t>
            </a: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80920" cy="136815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/>
              <a:t>Динамика расходов бюджета Пролетарского сельского поселения Орловского района в 2015-2017 годах</a:t>
            </a:r>
          </a:p>
        </p:txBody>
      </p:sp>
      <p:graphicFrame>
        <p:nvGraphicFramePr>
          <p:cNvPr id="3072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5390593"/>
              </p:ext>
            </p:extLst>
          </p:nvPr>
        </p:nvGraphicFramePr>
        <p:xfrm>
          <a:off x="611188" y="1557338"/>
          <a:ext cx="8102600" cy="508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1" name="Лист" r:id="rId4" imgW="8105925" imgH="5086483" progId="Excel.Sheet.8">
                  <p:embed/>
                </p:oleObj>
              </mc:Choice>
              <mc:Fallback>
                <p:oleObj name="Лист" r:id="rId4" imgW="8105925" imgH="5086483" progId="Excel.Sheet.8">
                  <p:embed/>
                  <p:pic>
                    <p:nvPicPr>
                      <p:cNvPr id="0" name="Диаграмма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557338"/>
                        <a:ext cx="8102600" cy="5084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Структура расходов бюджета Пролетарского сельского поселения Орловского района в 2015 году по разделам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908050"/>
            <a:ext cx="2808312" cy="57613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Общегосударственные расходы 55,3%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59833" y="908050"/>
            <a:ext cx="2304256" cy="16205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Социальная политика </a:t>
            </a:r>
            <a:r>
              <a:rPr lang="ru-RU" dirty="0" smtClean="0"/>
              <a:t>   0,6 %</a:t>
            </a:r>
            <a:endParaRPr lang="en-US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3059832" y="4941168"/>
            <a:ext cx="2304256" cy="17281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Национальная экономика </a:t>
            </a:r>
            <a:r>
              <a:rPr lang="ru-RU" dirty="0" smtClean="0"/>
              <a:t>8,2 </a:t>
            </a:r>
            <a:r>
              <a:rPr lang="ru-RU" dirty="0"/>
              <a:t>%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64089" y="908720"/>
            <a:ext cx="3600399" cy="161984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Национальная оборона</a:t>
            </a:r>
            <a:endParaRPr lang="en-US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0,9  </a:t>
            </a:r>
            <a:r>
              <a:rPr lang="ru-RU" dirty="0"/>
              <a:t>%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64088" y="4941168"/>
            <a:ext cx="3600400" cy="100811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Национальная безопасность и </a:t>
            </a:r>
            <a:r>
              <a:rPr lang="ru-RU" dirty="0" smtClean="0"/>
              <a:t>правоохранительная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деятельность         1,4 </a:t>
            </a:r>
            <a:r>
              <a:rPr lang="ru-RU" dirty="0"/>
              <a:t>%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364088" y="2528565"/>
            <a:ext cx="3600400" cy="241260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Культура, кинематография  </a:t>
            </a:r>
            <a:endParaRPr lang="en-US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17,9 </a:t>
            </a:r>
            <a:r>
              <a:rPr lang="ru-RU" dirty="0"/>
              <a:t>%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364088" y="5949280"/>
            <a:ext cx="36004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Физическая культура и спорт </a:t>
            </a:r>
            <a:r>
              <a:rPr lang="ru-RU" dirty="0" smtClean="0"/>
              <a:t>0,7 </a:t>
            </a:r>
            <a:r>
              <a:rPr lang="ru-RU" dirty="0"/>
              <a:t>%</a:t>
            </a:r>
          </a:p>
        </p:txBody>
      </p:sp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3" y="2528564"/>
            <a:ext cx="2304255" cy="2412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347864" y="3105835"/>
            <a:ext cx="18722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Жилищно-коммунальное хозяйство      </a:t>
            </a:r>
            <a:r>
              <a:rPr lang="ru-RU" dirty="0" smtClean="0"/>
              <a:t>15,0 </a:t>
            </a:r>
            <a:r>
              <a:rPr lang="ru-RU" dirty="0"/>
              <a:t>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2511</TotalTime>
  <Words>494</Words>
  <Application>Microsoft Office PowerPoint</Application>
  <PresentationFormat>Экран (4:3)</PresentationFormat>
  <Paragraphs>110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Лист</vt:lpstr>
      <vt:lpstr>Бюджет  на 2015 год и плановый период 2016 и 2017 годов направлен на решение следующих ключевых задач</vt:lpstr>
      <vt:lpstr>Презентация PowerPoint</vt:lpstr>
      <vt:lpstr>Основные параметры бюджета Пролетарского сельского поселения Орловского района на 2015 год</vt:lpstr>
      <vt:lpstr>Структура собственных доходов бюджета Пролетарского сельского поселения Орловского района в 2015 году        (тыс.рублей)</vt:lpstr>
      <vt:lpstr>Презентация PowerPoint</vt:lpstr>
      <vt:lpstr>Структура муниципальных программ Пролетарского сельского поселения на 2015 год</vt:lpstr>
      <vt:lpstr>Расходы бюджета Пролетарского сельского поселения Орловского района, формируемые в рамках муниципальных программ Пролетарского сельского поселения и непрограммные расходы</vt:lpstr>
      <vt:lpstr>Динамика расходов бюджета Пролетарского сельского поселения Орловского района в 2015-2017 годах</vt:lpstr>
      <vt:lpstr>Структура расходов бюджета Пролетарского сельского поселения Орловского района в 2015 году по разделам</vt:lpstr>
      <vt:lpstr>Культура и кинематография</vt:lpstr>
      <vt:lpstr>СТРУКТУРА РАСХОДОВ БЮДЖЕТА НА ФИЗИЧЕСКУЮ КУЛЬТУРУ И СПОРТ</vt:lpstr>
      <vt:lpstr>Дорожный фонд Пролетарского сельского поселения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 </dc:title>
  <dc:creator>User</dc:creator>
  <cp:lastModifiedBy>User</cp:lastModifiedBy>
  <cp:revision>237</cp:revision>
  <dcterms:created xsi:type="dcterms:W3CDTF">2012-10-21T15:40:11Z</dcterms:created>
  <dcterms:modified xsi:type="dcterms:W3CDTF">2015-05-15T10:50:17Z</dcterms:modified>
</cp:coreProperties>
</file>