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  <p:sldId id="28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3" autoAdjust="0"/>
    <p:restoredTop sz="94570" autoAdjust="0"/>
  </p:normalViewPr>
  <p:slideViewPr>
    <p:cSldViewPr>
      <p:cViewPr varScale="1">
        <p:scale>
          <a:sx n="87" d="100"/>
          <a:sy n="87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F249-69BF-4C4B-81EA-116272D3C53E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5812-64E1-43BA-84A8-D9A5398F8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1EEE-1E3B-459C-87CE-AAC4DD2BF2D4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E908-183E-4520-B3A8-2DC95FFFD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514A-1EB0-4F65-A01F-E6C6D0B3281D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66C9-932A-4A50-873E-DA290A0C0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8E87D-BCA4-430F-8916-6E52607485E9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B196-DF6D-4E4E-B738-3FD7EB91B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26FA-F448-410B-8B2A-4FD8FD59518F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D732-3532-4F5B-861F-E3C387A49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9760-2BF6-449A-88C8-6539F8158463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EE69-BD5C-4337-BDD1-B17E5B5B3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9FF2-EF30-44BF-9412-D56EE59103AA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7B51-1C5D-4873-99FF-AB0B385FF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5573C-3249-4226-9E9E-A0A170B5C9A4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0512-2672-4CFB-93C1-220E93167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523C-5B50-4344-A793-C26B6AA42852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52C1-0B12-4D05-8CC5-68CDF5603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D47D-FFD9-413E-A098-FBED309F047B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9B99-89B0-443B-BB1F-52EB5F7E4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5730-10BB-40B8-AC97-FECF0C841AED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9E00-57C3-4D47-B8C2-A47594289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B222F4-959D-4ED4-9369-5594565CE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Администрации Пролетарского сельского </a:t>
            </a:r>
            <a:r>
              <a:rPr lang="ru-RU" sz="2500" dirty="0" err="1" smtClean="0">
                <a:solidFill>
                  <a:schemeClr val="tx1"/>
                </a:solidFill>
              </a:rPr>
              <a:t>поселеия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Исполнение </a:t>
            </a:r>
            <a:r>
              <a:rPr lang="ru-RU" b="1" dirty="0" smtClean="0">
                <a:solidFill>
                  <a:schemeClr val="tx1"/>
                </a:solidFill>
              </a:rPr>
              <a:t>бюджета Пролетарского сельского поселения </a:t>
            </a:r>
            <a:r>
              <a:rPr lang="ru-RU" b="1" dirty="0" smtClean="0">
                <a:solidFill>
                  <a:schemeClr val="tx1"/>
                </a:solidFill>
              </a:rPr>
              <a:t>Орловского района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 smtClean="0">
                <a:solidFill>
                  <a:schemeClr val="tx1"/>
                </a:solidFill>
              </a:rPr>
              <a:t>за </a:t>
            </a:r>
            <a:r>
              <a:rPr lang="ru-RU" sz="3450" b="1" u="sng" dirty="0" smtClean="0">
                <a:solidFill>
                  <a:schemeClr val="tx1"/>
                </a:solidFill>
              </a:rPr>
              <a:t>2014 </a:t>
            </a:r>
            <a:r>
              <a:rPr lang="ru-RU" sz="3450" b="1" u="sng" dirty="0" smtClean="0">
                <a:solidFill>
                  <a:schemeClr val="tx1"/>
                </a:solidFill>
              </a:rPr>
              <a:t>год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Пролетарского сельского поселения</a:t>
            </a: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245338"/>
              </p:ext>
            </p:extLst>
          </p:nvPr>
        </p:nvGraphicFramePr>
        <p:xfrm>
          <a:off x="158750" y="1416050"/>
          <a:ext cx="8651875" cy="523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Лист" r:id="rId3" imgW="8743850" imgH="5286242" progId="Excel.Sheet.8">
                  <p:embed/>
                </p:oleObj>
              </mc:Choice>
              <mc:Fallback>
                <p:oleObj name="Лист" r:id="rId3" imgW="8743850" imgH="5286242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416050"/>
                        <a:ext cx="8651875" cy="523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бюджету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99937"/>
              </p:ext>
            </p:extLst>
          </p:nvPr>
        </p:nvGraphicFramePr>
        <p:xfrm>
          <a:off x="395288" y="1412875"/>
          <a:ext cx="8332831" cy="515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512"/>
                <a:gridCol w="2165768"/>
                <a:gridCol w="1694948"/>
                <a:gridCol w="2071603"/>
              </a:tblGrid>
              <a:tr h="91440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</a:t>
                      </a:r>
                      <a:r>
                        <a:rPr lang="ru-RU" dirty="0" smtClean="0"/>
                        <a:t>год (факт)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</a:t>
                      </a:r>
                      <a:r>
                        <a:rPr lang="ru-RU" dirty="0" smtClean="0"/>
                        <a:t>год (факт)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 роста в %</a:t>
                      </a:r>
                      <a:endParaRPr lang="ru-RU" dirty="0"/>
                    </a:p>
                  </a:txBody>
                  <a:tcPr/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1500,4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2755,6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183,6</a:t>
                      </a:r>
                      <a:endParaRPr lang="ru-RU" b="1" dirty="0"/>
                    </a:p>
                  </a:txBody>
                  <a:tcPr/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237,5</a:t>
                      </a:r>
                      <a:endParaRPr lang="ru-RU" dirty="0"/>
                    </a:p>
                  </a:txBody>
                  <a:tcPr/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103,5</a:t>
                      </a:r>
                      <a:endParaRPr lang="ru-RU" dirty="0"/>
                    </a:p>
                  </a:txBody>
                  <a:tcPr/>
                </a:tc>
              </a:tr>
              <a:tr h="6548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123,9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dirty="0" smtClean="0">
                <a:solidFill>
                  <a:srgbClr val="C00000"/>
                </a:solidFill>
              </a:rPr>
              <a:t>Пролетарского сельского поселения Орловского  </a:t>
            </a:r>
            <a:r>
              <a:rPr lang="ru-RU" sz="2400" b="1" dirty="0" smtClean="0">
                <a:solidFill>
                  <a:srgbClr val="C00000"/>
                </a:solidFill>
              </a:rPr>
              <a:t>района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703880"/>
              </p:ext>
            </p:extLst>
          </p:nvPr>
        </p:nvGraphicFramePr>
        <p:xfrm>
          <a:off x="282575" y="1749425"/>
          <a:ext cx="8439150" cy="468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Лист" r:id="rId3" imgW="9591625" imgH="5324519" progId="Excel.Sheet.8">
                  <p:embed/>
                </p:oleObj>
              </mc:Choice>
              <mc:Fallback>
                <p:oleObj name="Лист" r:id="rId3" imgW="9591625" imgH="5324519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1749425"/>
                        <a:ext cx="8439150" cy="468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налога на доходы физических лиц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</a:t>
            </a:r>
            <a:r>
              <a:rPr lang="ru-RU" sz="2400" b="1" dirty="0" smtClean="0">
                <a:solidFill>
                  <a:srgbClr val="C00000"/>
                </a:solidFill>
              </a:rPr>
              <a:t>бюджета Пролетарского сельского поселения </a:t>
            </a:r>
            <a:r>
              <a:rPr lang="ru-RU" sz="2400" b="1" dirty="0" smtClean="0">
                <a:solidFill>
                  <a:srgbClr val="C00000"/>
                </a:solidFill>
              </a:rPr>
              <a:t>Орловского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района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315988"/>
              </p:ext>
            </p:extLst>
          </p:nvPr>
        </p:nvGraphicFramePr>
        <p:xfrm>
          <a:off x="703263" y="2232025"/>
          <a:ext cx="7015162" cy="49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Лист" r:id="rId3" imgW="8591450" imgH="6115183" progId="Excel.Sheet.8">
                  <p:embed/>
                </p:oleObj>
              </mc:Choice>
              <mc:Fallback>
                <p:oleObj name="Лист" r:id="rId3" imgW="8591450" imgH="6115183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32025"/>
                        <a:ext cx="7015162" cy="499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исполнения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</a:t>
            </a:r>
            <a:r>
              <a:rPr lang="ru-RU" sz="2400" b="1" dirty="0" smtClean="0">
                <a:solidFill>
                  <a:srgbClr val="17375E"/>
                </a:solidFill>
              </a:rPr>
              <a:t>бюджета Пролетарского сельского поселения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Орловского района </a:t>
            </a:r>
            <a:r>
              <a:rPr lang="ru-RU" sz="2400" b="1" dirty="0" smtClean="0">
                <a:solidFill>
                  <a:srgbClr val="17375E"/>
                </a:solidFill>
              </a:rPr>
              <a:t>в </a:t>
            </a:r>
            <a:r>
              <a:rPr lang="ru-RU" sz="2400" b="1" dirty="0" smtClean="0">
                <a:solidFill>
                  <a:srgbClr val="17375E"/>
                </a:solidFill>
              </a:rPr>
              <a:t>2014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464146"/>
              </p:ext>
            </p:extLst>
          </p:nvPr>
        </p:nvGraphicFramePr>
        <p:xfrm>
          <a:off x="133350" y="1136650"/>
          <a:ext cx="8455025" cy="518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Лист" r:id="rId3" imgW="9020325" imgH="5533848" progId="Excel.Sheet.8">
                  <p:embed/>
                </p:oleObj>
              </mc:Choice>
              <mc:Fallback>
                <p:oleObj name="Лист" r:id="rId3" imgW="9020325" imgH="553384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1136650"/>
                        <a:ext cx="8455025" cy="518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расходов </a:t>
            </a:r>
            <a:r>
              <a:rPr lang="ru-RU" sz="3100" b="1" dirty="0" smtClean="0">
                <a:solidFill>
                  <a:srgbClr val="C00000"/>
                </a:solidFill>
              </a:rPr>
              <a:t>бюджета Пролетарского сельского поселения </a:t>
            </a:r>
            <a:r>
              <a:rPr lang="ru-RU" sz="3100" b="1" dirty="0" smtClean="0">
                <a:solidFill>
                  <a:srgbClr val="C00000"/>
                </a:solidFill>
              </a:rPr>
              <a:t>Орловского района за </a:t>
            </a:r>
            <a:r>
              <a:rPr lang="ru-RU" sz="3100" b="1" dirty="0" smtClean="0">
                <a:solidFill>
                  <a:srgbClr val="C00000"/>
                </a:solidFill>
              </a:rPr>
              <a:t>2013 </a:t>
            </a:r>
            <a:r>
              <a:rPr lang="ru-RU" sz="3100" b="1" dirty="0" smtClean="0">
                <a:solidFill>
                  <a:srgbClr val="C00000"/>
                </a:solidFill>
              </a:rPr>
              <a:t>и </a:t>
            </a:r>
            <a:r>
              <a:rPr lang="ru-RU" sz="3100" b="1" dirty="0" smtClean="0">
                <a:solidFill>
                  <a:srgbClr val="C00000"/>
                </a:solidFill>
              </a:rPr>
              <a:t>2014 </a:t>
            </a:r>
            <a:r>
              <a:rPr lang="ru-RU" sz="3100" b="1" dirty="0" smtClean="0">
                <a:solidFill>
                  <a:srgbClr val="C00000"/>
                </a:solidFill>
              </a:rPr>
              <a:t>годы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42454"/>
              </p:ext>
            </p:extLst>
          </p:nvPr>
        </p:nvGraphicFramePr>
        <p:xfrm>
          <a:off x="544513" y="1889125"/>
          <a:ext cx="8029575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Лист" r:id="rId3" imgW="8934550" imgH="4705306" progId="Excel.Sheet.8">
                  <p:embed/>
                </p:oleObj>
              </mc:Choice>
              <mc:Fallback>
                <p:oleObj name="Лист" r:id="rId3" imgW="8934550" imgH="4705306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1889125"/>
                        <a:ext cx="8029575" cy="422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Расходы бюджета </a:t>
            </a:r>
            <a:r>
              <a:rPr lang="ru-RU" sz="2400" b="1" dirty="0" smtClean="0">
                <a:solidFill>
                  <a:srgbClr val="C00000"/>
                </a:solidFill>
              </a:rPr>
              <a:t>Пролетарского сельского поселения Орловского </a:t>
            </a:r>
            <a:r>
              <a:rPr lang="ru-RU" sz="2400" b="1" dirty="0" smtClean="0">
                <a:solidFill>
                  <a:srgbClr val="C00000"/>
                </a:solidFill>
              </a:rPr>
              <a:t>района за </a:t>
            </a:r>
            <a:r>
              <a:rPr lang="ru-RU" sz="2400" b="1" dirty="0" smtClean="0">
                <a:solidFill>
                  <a:srgbClr val="C00000"/>
                </a:solidFill>
              </a:rPr>
              <a:t>2014 </a:t>
            </a:r>
            <a:r>
              <a:rPr lang="ru-RU" sz="2400" b="1" dirty="0" smtClean="0">
                <a:solidFill>
                  <a:srgbClr val="C00000"/>
                </a:solidFill>
              </a:rPr>
              <a:t>год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6587,3 </a:t>
            </a:r>
            <a:r>
              <a:rPr lang="ru-RU" sz="2400" b="1" dirty="0" err="1" smtClean="0">
                <a:solidFill>
                  <a:srgbClr val="C00000"/>
                </a:solidFill>
              </a:rPr>
              <a:t>тыс.рублей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98994"/>
              </p:ext>
            </p:extLst>
          </p:nvPr>
        </p:nvGraphicFramePr>
        <p:xfrm>
          <a:off x="407988" y="1244600"/>
          <a:ext cx="8328025" cy="490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Лист" r:id="rId3" imgW="8315375" imgH="4895894" progId="Excel.Sheet.8">
                  <p:embed/>
                </p:oleObj>
              </mc:Choice>
              <mc:Fallback>
                <p:oleObj name="Лист" r:id="rId3" imgW="8315375" imgH="4895894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1244600"/>
                        <a:ext cx="8328025" cy="490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56575" cy="1511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Расходы бюджета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Пролетарского сельского поселения Орловского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района за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 год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культуру и спорт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1420,7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тыс.рублей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133583"/>
              </p:ext>
            </p:extLst>
          </p:nvPr>
        </p:nvGraphicFramePr>
        <p:xfrm>
          <a:off x="128588" y="1793875"/>
          <a:ext cx="9161462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Лист" r:id="rId3" imgW="9163150" imgH="4895894" progId="Excel.Sheet.8">
                  <p:embed/>
                </p:oleObj>
              </mc:Choice>
              <mc:Fallback>
                <p:oleObj name="Лист" r:id="rId3" imgW="9163150" imgH="4895894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9161462" cy="489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130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Лист Microsoft Excel 97-2003</vt:lpstr>
      <vt:lpstr>Администрации Пролетарского сельского поселеия</vt:lpstr>
      <vt:lpstr>Динамика исполнения доходов  бюджета   Пролетарского сельского поселения          (тыс. рублей)</vt:lpstr>
      <vt:lpstr>Объем межбюджетных трансфертов бюджету сельского поселения</vt:lpstr>
      <vt:lpstr>Динамика исполнения собственных доходов бюджета Пролетарского сельского поселения Орловского  района        (тыс. рублей)</vt:lpstr>
      <vt:lpstr>Динамика исполнения налога на доходы физических лиц  в части бюджета Пролетарского сельского поселения Орловского  района        (тыс. рублей)</vt:lpstr>
      <vt:lpstr>Структура исполнения налоговых доходов бюджета Пролетарского сельского поселения  Орловского района в 2014 году        (тыс.рублей)</vt:lpstr>
      <vt:lpstr>Динамика расходов бюджета Пролетарского сельского поселения Орловского района за 2013 и 2014 годы        (тыс. рублей)</vt:lpstr>
      <vt:lpstr>Расходы бюджета Пролетарского сельского поселения Орловского района за 2014 год 6587,3 тыс.рублей</vt:lpstr>
      <vt:lpstr>Расходы бюджета Пролетарского сельского поселения Орловского района за 2014 год на культуру и спорт – 1420,7 тыс.рублей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171</cp:revision>
  <dcterms:created xsi:type="dcterms:W3CDTF">2012-10-21T15:40:11Z</dcterms:created>
  <dcterms:modified xsi:type="dcterms:W3CDTF">2015-05-12T11:31:59Z</dcterms:modified>
</cp:coreProperties>
</file>